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6" r:id="rId3"/>
    <p:sldId id="261" r:id="rId4"/>
    <p:sldId id="267" r:id="rId5"/>
    <p:sldId id="268" r:id="rId6"/>
  </p:sldIdLst>
  <p:sldSz cx="12192000" cy="6858000"/>
  <p:notesSz cx="6858000" cy="9144000"/>
  <p:embeddedFontLst>
    <p:embeddedFont>
      <p:font typeface="Anton" panose="00000500000000000000" pitchFamily="2" charset="0"/>
      <p:regular r:id="rId8"/>
    </p:embeddedFont>
    <p:embeddedFont>
      <p:font typeface="Play" panose="020B060402020202020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FsUGwykRq6MfMmBO3M8HcMdE3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8900F14F-937E-26D7-FF85-CB581A19E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>
            <a:extLst>
              <a:ext uri="{FF2B5EF4-FFF2-40B4-BE49-F238E27FC236}">
                <a16:creationId xmlns:a16="http://schemas.microsoft.com/office/drawing/2014/main" id="{9622C4E4-CE4A-52B5-F7EC-AD1D81AED4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6:notes">
            <a:extLst>
              <a:ext uri="{FF2B5EF4-FFF2-40B4-BE49-F238E27FC236}">
                <a16:creationId xmlns:a16="http://schemas.microsoft.com/office/drawing/2014/main" id="{80BBBA48-E478-691C-FA1D-C8400F6923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1730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5BDFBA44-288D-68E6-531E-8D530802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>
            <a:extLst>
              <a:ext uri="{FF2B5EF4-FFF2-40B4-BE49-F238E27FC236}">
                <a16:creationId xmlns:a16="http://schemas.microsoft.com/office/drawing/2014/main" id="{009583F8-54FF-7481-1AE2-58E7B735C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6:notes">
            <a:extLst>
              <a:ext uri="{FF2B5EF4-FFF2-40B4-BE49-F238E27FC236}">
                <a16:creationId xmlns:a16="http://schemas.microsoft.com/office/drawing/2014/main" id="{37E6C01D-A1B7-9F62-E590-71CA66C426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512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3D457393-9518-FED7-FD3D-0E7CB53CD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>
            <a:extLst>
              <a:ext uri="{FF2B5EF4-FFF2-40B4-BE49-F238E27FC236}">
                <a16:creationId xmlns:a16="http://schemas.microsoft.com/office/drawing/2014/main" id="{017C8CE4-4D8D-C9EA-6C5A-A5A03AC56D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6:notes">
            <a:extLst>
              <a:ext uri="{FF2B5EF4-FFF2-40B4-BE49-F238E27FC236}">
                <a16:creationId xmlns:a16="http://schemas.microsoft.com/office/drawing/2014/main" id="{BCF80E06-F920-4911-52C7-981050E3A4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65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0760EA-8840-63DC-7F18-6FEAA0DB4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2AF1CDB-DD66-4B96-300E-3609C2E30F0A}"/>
              </a:ext>
            </a:extLst>
          </p:cNvPr>
          <p:cNvSpPr txBox="1"/>
          <p:nvPr/>
        </p:nvSpPr>
        <p:spPr>
          <a:xfrm>
            <a:off x="685800" y="4398264"/>
            <a:ext cx="6190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Este protocolo describe el acompañamiento psicosocial para estudiantes de la Fundación Politécnico Minuto de Dios </a:t>
            </a:r>
            <a:r>
              <a:rPr lang="es-MX" dirty="0" err="1"/>
              <a:t>TecMD</a:t>
            </a:r>
            <a:r>
              <a:rPr lang="es-MX" dirty="0"/>
              <a:t>. Se enfoca en prevenir riesgos psicosociales y promover el bienestar estudiantil.</a:t>
            </a:r>
            <a:endParaRPr lang="es-C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F4A9BCE0-DC94-CFC9-AABE-9891D5A0C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>
            <a:extLst>
              <a:ext uri="{FF2B5EF4-FFF2-40B4-BE49-F238E27FC236}">
                <a16:creationId xmlns:a16="http://schemas.microsoft.com/office/drawing/2014/main" id="{18434E10-5A05-1549-1571-DB74C3C53CD8}"/>
              </a:ext>
            </a:extLst>
          </p:cNvPr>
          <p:cNvSpPr txBox="1"/>
          <p:nvPr/>
        </p:nvSpPr>
        <p:spPr>
          <a:xfrm>
            <a:off x="3557919" y="1449641"/>
            <a:ext cx="7158849" cy="5160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MX" sz="1600" dirty="0"/>
              <a:t>Problemas laborales, sentimentales o espirituales que afectan el bienestar del estudiante. 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s-CO" sz="1600" dirty="0"/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dirty="0"/>
              <a:t>Dificultades en dinámicas familiares, comunicación, pautas de crianza o violencia intrafamiliar. 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s-CO" sz="1600" dirty="0"/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dirty="0"/>
              <a:t>Cambios de ánimo, conductas autolesivas, irritabilidad, consumo de sustancias psicoactivas.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s-CO" sz="16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s-MX" sz="1600" dirty="0"/>
          </a:p>
          <a:p>
            <a:pPr marL="342900" marR="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MX" sz="1600" dirty="0"/>
              <a:t>Problemas de aprendizaje y bajo rendimiento académico.</a:t>
            </a:r>
            <a:br>
              <a:rPr lang="es-CO" sz="1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s-CO" sz="1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6">
            <a:extLst>
              <a:ext uri="{FF2B5EF4-FFF2-40B4-BE49-F238E27FC236}">
                <a16:creationId xmlns:a16="http://schemas.microsoft.com/office/drawing/2014/main" id="{0A363115-AEA3-8AC4-8029-66EC4BB093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450" y="83265"/>
            <a:ext cx="6900925" cy="72380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>
            <a:extLst>
              <a:ext uri="{FF2B5EF4-FFF2-40B4-BE49-F238E27FC236}">
                <a16:creationId xmlns:a16="http://schemas.microsoft.com/office/drawing/2014/main" id="{EF51988A-5DC0-CA3E-F62F-785F4FCF41BF}"/>
              </a:ext>
            </a:extLst>
          </p:cNvPr>
          <p:cNvSpPr/>
          <p:nvPr/>
        </p:nvSpPr>
        <p:spPr>
          <a:xfrm>
            <a:off x="3632801" y="1491754"/>
            <a:ext cx="269946" cy="2651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>
            <a:extLst>
              <a:ext uri="{FF2B5EF4-FFF2-40B4-BE49-F238E27FC236}">
                <a16:creationId xmlns:a16="http://schemas.microsoft.com/office/drawing/2014/main" id="{D935FF32-5C86-69D7-BBED-C8FD2115D8A1}"/>
              </a:ext>
            </a:extLst>
          </p:cNvPr>
          <p:cNvSpPr/>
          <p:nvPr/>
        </p:nvSpPr>
        <p:spPr>
          <a:xfrm>
            <a:off x="3644461" y="2838228"/>
            <a:ext cx="269946" cy="2651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>
            <a:extLst>
              <a:ext uri="{FF2B5EF4-FFF2-40B4-BE49-F238E27FC236}">
                <a16:creationId xmlns:a16="http://schemas.microsoft.com/office/drawing/2014/main" id="{11A89955-99FE-29D7-47A2-FFA9174F92C2}"/>
              </a:ext>
            </a:extLst>
          </p:cNvPr>
          <p:cNvSpPr/>
          <p:nvPr/>
        </p:nvSpPr>
        <p:spPr>
          <a:xfrm>
            <a:off x="3644461" y="4281996"/>
            <a:ext cx="269946" cy="2651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71;p6">
            <a:extLst>
              <a:ext uri="{FF2B5EF4-FFF2-40B4-BE49-F238E27FC236}">
                <a16:creationId xmlns:a16="http://schemas.microsoft.com/office/drawing/2014/main" id="{4E3D8E6E-DAD9-A47C-D890-FFAB93AD3618}"/>
              </a:ext>
            </a:extLst>
          </p:cNvPr>
          <p:cNvSpPr/>
          <p:nvPr/>
        </p:nvSpPr>
        <p:spPr>
          <a:xfrm>
            <a:off x="3645236" y="5692280"/>
            <a:ext cx="269946" cy="2651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7;p3">
            <a:extLst>
              <a:ext uri="{FF2B5EF4-FFF2-40B4-BE49-F238E27FC236}">
                <a16:creationId xmlns:a16="http://schemas.microsoft.com/office/drawing/2014/main" id="{BCF17771-1E7C-0AF5-AE43-4009CD969705}"/>
              </a:ext>
            </a:extLst>
          </p:cNvPr>
          <p:cNvSpPr txBox="1"/>
          <p:nvPr/>
        </p:nvSpPr>
        <p:spPr>
          <a:xfrm>
            <a:off x="3529717" y="1157378"/>
            <a:ext cx="31266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Intrapersonales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7;p3">
            <a:extLst>
              <a:ext uri="{FF2B5EF4-FFF2-40B4-BE49-F238E27FC236}">
                <a16:creationId xmlns:a16="http://schemas.microsoft.com/office/drawing/2014/main" id="{FA580A16-0837-BF91-1BE0-8A9C2F00108E}"/>
              </a:ext>
            </a:extLst>
          </p:cNvPr>
          <p:cNvSpPr txBox="1"/>
          <p:nvPr/>
        </p:nvSpPr>
        <p:spPr>
          <a:xfrm>
            <a:off x="3548005" y="2493183"/>
            <a:ext cx="31266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Familiares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7;p3">
            <a:extLst>
              <a:ext uri="{FF2B5EF4-FFF2-40B4-BE49-F238E27FC236}">
                <a16:creationId xmlns:a16="http://schemas.microsoft.com/office/drawing/2014/main" id="{0B961EC7-690A-92A7-46D5-E334F625B3D2}"/>
              </a:ext>
            </a:extLst>
          </p:cNvPr>
          <p:cNvSpPr txBox="1"/>
          <p:nvPr/>
        </p:nvSpPr>
        <p:spPr>
          <a:xfrm>
            <a:off x="3548005" y="3951734"/>
            <a:ext cx="378548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Afectivas y Ambientales 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7;p3">
            <a:extLst>
              <a:ext uri="{FF2B5EF4-FFF2-40B4-BE49-F238E27FC236}">
                <a16:creationId xmlns:a16="http://schemas.microsoft.com/office/drawing/2014/main" id="{AAF2ADAB-13C4-D67C-E06F-61F8FD20CE20}"/>
              </a:ext>
            </a:extLst>
          </p:cNvPr>
          <p:cNvSpPr txBox="1"/>
          <p:nvPr/>
        </p:nvSpPr>
        <p:spPr>
          <a:xfrm>
            <a:off x="3566293" y="5351547"/>
            <a:ext cx="31266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Académicas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63;p6">
            <a:extLst>
              <a:ext uri="{FF2B5EF4-FFF2-40B4-BE49-F238E27FC236}">
                <a16:creationId xmlns:a16="http://schemas.microsoft.com/office/drawing/2014/main" id="{8CC88A53-DEFA-D011-3612-3FE2165BD2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9654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8;p6">
            <a:extLst>
              <a:ext uri="{FF2B5EF4-FFF2-40B4-BE49-F238E27FC236}">
                <a16:creationId xmlns:a16="http://schemas.microsoft.com/office/drawing/2014/main" id="{054344C0-F542-B4D9-7CC6-F5A4B9A497D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490" r="6443"/>
          <a:stretch/>
        </p:blipFill>
        <p:spPr>
          <a:xfrm flipH="1">
            <a:off x="25276" y="2776355"/>
            <a:ext cx="3002452" cy="32764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5;p6"/>
          <p:cNvSpPr txBox="1"/>
          <p:nvPr/>
        </p:nvSpPr>
        <p:spPr>
          <a:xfrm>
            <a:off x="2911388" y="91980"/>
            <a:ext cx="5336500" cy="86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es-CO" sz="3600" dirty="0">
                <a:latin typeface="Anton" panose="00000500000000000000" pitchFamily="2" charset="0"/>
              </a:rPr>
              <a:t>Criterios de Derivación</a:t>
            </a:r>
            <a:endParaRPr dirty="0">
              <a:latin typeface="Anton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4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9654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65450" y="83265"/>
            <a:ext cx="6708901" cy="72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5">
            <a:alphaModFix/>
          </a:blip>
          <a:srcRect l="6490" r="6443"/>
          <a:stretch/>
        </p:blipFill>
        <p:spPr>
          <a:xfrm flipH="1">
            <a:off x="25276" y="2776355"/>
            <a:ext cx="3002452" cy="327645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65;p6">
            <a:extLst>
              <a:ext uri="{FF2B5EF4-FFF2-40B4-BE49-F238E27FC236}">
                <a16:creationId xmlns:a16="http://schemas.microsoft.com/office/drawing/2014/main" id="{D2BE1B1B-8DAE-C8D0-DE89-44DEBE8E72D6}"/>
              </a:ext>
            </a:extLst>
          </p:cNvPr>
          <p:cNvSpPr txBox="1"/>
          <p:nvPr/>
        </p:nvSpPr>
        <p:spPr>
          <a:xfrm>
            <a:off x="2911388" y="40284"/>
            <a:ext cx="5839420" cy="86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es-MX" sz="4400" dirty="0">
                <a:latin typeface="Anton" panose="00000500000000000000" pitchFamily="2" charset="0"/>
              </a:rPr>
              <a:t>Niveles de Riesgo y Acciones </a:t>
            </a:r>
            <a:endParaRPr dirty="0">
              <a:latin typeface="Anton" panose="00000500000000000000" pitchFamily="2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78A7FFD-A033-46BF-637A-266BE4317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530296" y="2747121"/>
            <a:ext cx="5311225" cy="2855260"/>
          </a:xfrm>
          <a:prstGeom prst="rect">
            <a:avLst/>
          </a:prstGeom>
        </p:spPr>
      </p:pic>
      <p:sp>
        <p:nvSpPr>
          <p:cNvPr id="6" name="Google Shape;107;p3">
            <a:extLst>
              <a:ext uri="{FF2B5EF4-FFF2-40B4-BE49-F238E27FC236}">
                <a16:creationId xmlns:a16="http://schemas.microsoft.com/office/drawing/2014/main" id="{50EC5C55-776A-3C3F-C63B-B4335AD6DE88}"/>
              </a:ext>
            </a:extLst>
          </p:cNvPr>
          <p:cNvSpPr txBox="1"/>
          <p:nvPr/>
        </p:nvSpPr>
        <p:spPr>
          <a:xfrm>
            <a:off x="5245025" y="2427540"/>
            <a:ext cx="378548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Riesgo Medio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7;p3">
            <a:extLst>
              <a:ext uri="{FF2B5EF4-FFF2-40B4-BE49-F238E27FC236}">
                <a16:creationId xmlns:a16="http://schemas.microsoft.com/office/drawing/2014/main" id="{EA525B03-5FA6-BDCC-427F-02873168E176}"/>
              </a:ext>
            </a:extLst>
          </p:cNvPr>
          <p:cNvSpPr txBox="1"/>
          <p:nvPr/>
        </p:nvSpPr>
        <p:spPr>
          <a:xfrm>
            <a:off x="5245025" y="5545762"/>
            <a:ext cx="31266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Riesgo Alto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7;p3">
            <a:extLst>
              <a:ext uri="{FF2B5EF4-FFF2-40B4-BE49-F238E27FC236}">
                <a16:creationId xmlns:a16="http://schemas.microsoft.com/office/drawing/2014/main" id="{BC8E4772-9CD6-B535-9DE2-B6BBDCED5F4B}"/>
              </a:ext>
            </a:extLst>
          </p:cNvPr>
          <p:cNvSpPr txBox="1"/>
          <p:nvPr/>
        </p:nvSpPr>
        <p:spPr>
          <a:xfrm>
            <a:off x="3933783" y="1385390"/>
            <a:ext cx="31266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ADB3"/>
                </a:solidFill>
              </a:rPr>
              <a:t>Riesgo bajo</a:t>
            </a:r>
            <a:endParaRPr sz="1800" b="1" i="0" u="none" strike="noStrike" cap="none" dirty="0">
              <a:solidFill>
                <a:srgbClr val="00AD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32;p4">
            <a:extLst>
              <a:ext uri="{FF2B5EF4-FFF2-40B4-BE49-F238E27FC236}">
                <a16:creationId xmlns:a16="http://schemas.microsoft.com/office/drawing/2014/main" id="{75756B83-669C-8E51-7DD5-DD236A92F490}"/>
              </a:ext>
            </a:extLst>
          </p:cNvPr>
          <p:cNvSpPr txBox="1"/>
          <p:nvPr/>
        </p:nvSpPr>
        <p:spPr>
          <a:xfrm>
            <a:off x="4764024" y="1662468"/>
            <a:ext cx="670890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Dificultades de adaptación o habilidades sociales. Remitir al profesional de servicios estudiantiles. 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32;p4">
            <a:extLst>
              <a:ext uri="{FF2B5EF4-FFF2-40B4-BE49-F238E27FC236}">
                <a16:creationId xmlns:a16="http://schemas.microsoft.com/office/drawing/2014/main" id="{43122E7D-3CDB-B7E7-C32B-925EB959FB00}"/>
              </a:ext>
            </a:extLst>
          </p:cNvPr>
          <p:cNvSpPr txBox="1"/>
          <p:nvPr/>
        </p:nvSpPr>
        <p:spPr>
          <a:xfrm>
            <a:off x="6096000" y="2757863"/>
            <a:ext cx="546671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Desesperanza, tristeza o angustia frecuentes. Aplicar primeros auxilios psicológicos si corresponde.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32;p4">
            <a:extLst>
              <a:ext uri="{FF2B5EF4-FFF2-40B4-BE49-F238E27FC236}">
                <a16:creationId xmlns:a16="http://schemas.microsoft.com/office/drawing/2014/main" id="{39426719-8F9C-B468-0946-1A894BBE4D95}"/>
              </a:ext>
            </a:extLst>
          </p:cNvPr>
          <p:cNvSpPr txBox="1"/>
          <p:nvPr/>
        </p:nvSpPr>
        <p:spPr>
          <a:xfrm>
            <a:off x="5245025" y="5804960"/>
            <a:ext cx="546671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Peligro inminente para la vida. No dejar solo al estudiante, activar rutas correspondientes.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074990AC-865D-5AE4-A448-6955DD745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6">
            <a:extLst>
              <a:ext uri="{FF2B5EF4-FFF2-40B4-BE49-F238E27FC236}">
                <a16:creationId xmlns:a16="http://schemas.microsoft.com/office/drawing/2014/main" id="{D22ABCA2-580E-7390-5A79-E2697A0319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450" y="83265"/>
            <a:ext cx="7897621" cy="72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3;p6">
            <a:extLst>
              <a:ext uri="{FF2B5EF4-FFF2-40B4-BE49-F238E27FC236}">
                <a16:creationId xmlns:a16="http://schemas.microsoft.com/office/drawing/2014/main" id="{32C34508-D61A-692E-7840-AF613DFF337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9654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8;p6">
            <a:extLst>
              <a:ext uri="{FF2B5EF4-FFF2-40B4-BE49-F238E27FC236}">
                <a16:creationId xmlns:a16="http://schemas.microsoft.com/office/drawing/2014/main" id="{A015027B-AC0D-055B-CAB6-70A0C4759E9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490" r="6443"/>
          <a:stretch/>
        </p:blipFill>
        <p:spPr>
          <a:xfrm flipH="1">
            <a:off x="25276" y="2776355"/>
            <a:ext cx="3002452" cy="32764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5;p6">
            <a:extLst>
              <a:ext uri="{FF2B5EF4-FFF2-40B4-BE49-F238E27FC236}">
                <a16:creationId xmlns:a16="http://schemas.microsoft.com/office/drawing/2014/main" id="{8D584842-EB1E-CBB3-61E9-725BAF05BEB5}"/>
              </a:ext>
            </a:extLst>
          </p:cNvPr>
          <p:cNvSpPr txBox="1"/>
          <p:nvPr/>
        </p:nvSpPr>
        <p:spPr>
          <a:xfrm>
            <a:off x="2911387" y="91980"/>
            <a:ext cx="6671525" cy="86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es-CO" sz="3600" dirty="0">
                <a:latin typeface="Anton" panose="00000500000000000000" pitchFamily="2" charset="0"/>
              </a:rPr>
              <a:t>Proceso de Orientación Psicosocial</a:t>
            </a:r>
            <a:endParaRPr dirty="0">
              <a:latin typeface="Anton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C902D28-F803-36B3-7DB4-9A0C0CA11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7728" y="2175168"/>
            <a:ext cx="9050616" cy="236617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A1A37DA-B0E4-9965-D8AC-2CBE8AB3987B}"/>
              </a:ext>
            </a:extLst>
          </p:cNvPr>
          <p:cNvSpPr txBox="1"/>
          <p:nvPr/>
        </p:nvSpPr>
        <p:spPr>
          <a:xfrm>
            <a:off x="3575304" y="4541342"/>
            <a:ext cx="1225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00ADB3"/>
                </a:solidFill>
              </a:rPr>
              <a:t>Contacto Inicial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CBC0C13-FAEA-C8C5-F88A-DD0603DE1DF5}"/>
              </a:ext>
            </a:extLst>
          </p:cNvPr>
          <p:cNvSpPr txBox="1"/>
          <p:nvPr/>
        </p:nvSpPr>
        <p:spPr>
          <a:xfrm>
            <a:off x="5190616" y="1912862"/>
            <a:ext cx="1521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00ADB3"/>
                </a:solidFill>
              </a:rPr>
              <a:t>Entrevista Inicial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581C58A-5305-3963-A6F2-CEDE78153F5D}"/>
              </a:ext>
            </a:extLst>
          </p:cNvPr>
          <p:cNvSpPr txBox="1"/>
          <p:nvPr/>
        </p:nvSpPr>
        <p:spPr>
          <a:xfrm>
            <a:off x="6567008" y="4541341"/>
            <a:ext cx="1972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00ADB3"/>
                </a:solidFill>
              </a:rPr>
              <a:t>Consentimiento Informado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E3D20E4-B648-56AF-1727-DEF936BAE525}"/>
              </a:ext>
            </a:extLst>
          </p:cNvPr>
          <p:cNvSpPr txBox="1"/>
          <p:nvPr/>
        </p:nvSpPr>
        <p:spPr>
          <a:xfrm>
            <a:off x="8247888" y="1886938"/>
            <a:ext cx="2203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00ADB3"/>
                </a:solidFill>
              </a:rPr>
              <a:t>Orientación Psicoeducativa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8493E85-8641-B5B1-45BE-3EBE016D0262}"/>
              </a:ext>
            </a:extLst>
          </p:cNvPr>
          <p:cNvSpPr txBox="1"/>
          <p:nvPr/>
        </p:nvSpPr>
        <p:spPr>
          <a:xfrm>
            <a:off x="10533816" y="4530689"/>
            <a:ext cx="1143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00ADB3"/>
                </a:solidFill>
              </a:rPr>
              <a:t>Seguimiento</a:t>
            </a:r>
          </a:p>
        </p:txBody>
      </p:sp>
      <p:sp>
        <p:nvSpPr>
          <p:cNvPr id="19" name="Google Shape;132;p4">
            <a:extLst>
              <a:ext uri="{FF2B5EF4-FFF2-40B4-BE49-F238E27FC236}">
                <a16:creationId xmlns:a16="http://schemas.microsoft.com/office/drawing/2014/main" id="{826DCE3A-FF71-9F16-2340-F82643142DC7}"/>
              </a:ext>
            </a:extLst>
          </p:cNvPr>
          <p:cNvSpPr txBox="1"/>
          <p:nvPr/>
        </p:nvSpPr>
        <p:spPr>
          <a:xfrm>
            <a:off x="3322286" y="4802951"/>
            <a:ext cx="1972056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Explicar el proceso y agendar la primera entrevista de evaluación. 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32;p4">
            <a:extLst>
              <a:ext uri="{FF2B5EF4-FFF2-40B4-BE49-F238E27FC236}">
                <a16:creationId xmlns:a16="http://schemas.microsoft.com/office/drawing/2014/main" id="{F5A50004-211D-E678-3DDD-6B061681AC51}"/>
              </a:ext>
            </a:extLst>
          </p:cNvPr>
          <p:cNvSpPr txBox="1"/>
          <p:nvPr/>
        </p:nvSpPr>
        <p:spPr>
          <a:xfrm>
            <a:off x="6578356" y="4802951"/>
            <a:ext cx="1972056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Compartir y explicar el documento al estudiante para su diligenciamiento. 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32;p4">
            <a:extLst>
              <a:ext uri="{FF2B5EF4-FFF2-40B4-BE49-F238E27FC236}">
                <a16:creationId xmlns:a16="http://schemas.microsoft.com/office/drawing/2014/main" id="{49FF2945-D29E-969D-37E3-6CDCBC4A0E05}"/>
              </a:ext>
            </a:extLst>
          </p:cNvPr>
          <p:cNvSpPr txBox="1"/>
          <p:nvPr/>
        </p:nvSpPr>
        <p:spPr>
          <a:xfrm>
            <a:off x="5190616" y="1373384"/>
            <a:ext cx="1972056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Evaluar la situación y determinar si se requiere derivación especializada. 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32;p4">
            <a:extLst>
              <a:ext uri="{FF2B5EF4-FFF2-40B4-BE49-F238E27FC236}">
                <a16:creationId xmlns:a16="http://schemas.microsoft.com/office/drawing/2014/main" id="{0759BBEB-9B43-B03D-5885-DF6132A5111F}"/>
              </a:ext>
            </a:extLst>
          </p:cNvPr>
          <p:cNvSpPr txBox="1"/>
          <p:nvPr/>
        </p:nvSpPr>
        <p:spPr>
          <a:xfrm>
            <a:off x="8247888" y="1193687"/>
            <a:ext cx="296545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Realizar 5 acompañamientos personalizados, enfocados en la psicoeducación, brindar herramientas y estrategias óptimas para el bienestar integral. 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32;p4">
            <a:extLst>
              <a:ext uri="{FF2B5EF4-FFF2-40B4-BE49-F238E27FC236}">
                <a16:creationId xmlns:a16="http://schemas.microsoft.com/office/drawing/2014/main" id="{D56B401F-3017-CE72-C515-09EF1815E4E5}"/>
              </a:ext>
            </a:extLst>
          </p:cNvPr>
          <p:cNvSpPr txBox="1"/>
          <p:nvPr/>
        </p:nvSpPr>
        <p:spPr>
          <a:xfrm>
            <a:off x="10194668" y="4766085"/>
            <a:ext cx="1972056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Mantener acompañamiento continuo y elaborar informes de progreso.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556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DD2A52DB-1DF0-A072-F0E4-FF9509F41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2B23992-D860-B826-B73B-B9BB9400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113" y="1436888"/>
            <a:ext cx="8750808" cy="4680448"/>
          </a:xfrm>
          <a:prstGeom prst="rect">
            <a:avLst/>
          </a:prstGeom>
        </p:spPr>
      </p:pic>
      <p:pic>
        <p:nvPicPr>
          <p:cNvPr id="164" name="Google Shape;164;p6">
            <a:extLst>
              <a:ext uri="{FF2B5EF4-FFF2-40B4-BE49-F238E27FC236}">
                <a16:creationId xmlns:a16="http://schemas.microsoft.com/office/drawing/2014/main" id="{E63A40FA-F793-C7F0-9D33-C5FFEA11F3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65451" y="83265"/>
            <a:ext cx="5885942" cy="72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3;p6">
            <a:extLst>
              <a:ext uri="{FF2B5EF4-FFF2-40B4-BE49-F238E27FC236}">
                <a16:creationId xmlns:a16="http://schemas.microsoft.com/office/drawing/2014/main" id="{E3973203-43F9-27D2-54C7-221F267D03F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29654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8;p6">
            <a:extLst>
              <a:ext uri="{FF2B5EF4-FFF2-40B4-BE49-F238E27FC236}">
                <a16:creationId xmlns:a16="http://schemas.microsoft.com/office/drawing/2014/main" id="{6D37C219-5CB8-04E3-A07F-6E3584F5D18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490" r="6443"/>
          <a:stretch/>
        </p:blipFill>
        <p:spPr>
          <a:xfrm flipH="1">
            <a:off x="25276" y="2776355"/>
            <a:ext cx="3002452" cy="32764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5;p6">
            <a:extLst>
              <a:ext uri="{FF2B5EF4-FFF2-40B4-BE49-F238E27FC236}">
                <a16:creationId xmlns:a16="http://schemas.microsoft.com/office/drawing/2014/main" id="{1C737245-AFAD-812E-66F2-66E145D9DF84}"/>
              </a:ext>
            </a:extLst>
          </p:cNvPr>
          <p:cNvSpPr txBox="1"/>
          <p:nvPr/>
        </p:nvSpPr>
        <p:spPr>
          <a:xfrm>
            <a:off x="2911388" y="91980"/>
            <a:ext cx="5336500" cy="86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es-CO" sz="3600" dirty="0">
                <a:latin typeface="Anton" panose="00000500000000000000" pitchFamily="2" charset="0"/>
              </a:rPr>
              <a:t>Estrategias Adicionales</a:t>
            </a:r>
            <a:endParaRPr dirty="0">
              <a:latin typeface="Anton" panose="000005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2651D4D-85AC-F994-798A-271A1E8D4543}"/>
              </a:ext>
            </a:extLst>
          </p:cNvPr>
          <p:cNvSpPr txBox="1"/>
          <p:nvPr/>
        </p:nvSpPr>
        <p:spPr>
          <a:xfrm>
            <a:off x="3528206" y="1788514"/>
            <a:ext cx="2051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chemeClr val="bg1"/>
                </a:solidFill>
              </a:rPr>
              <a:t>Seguimiento Mensual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AEAB1E0-65DF-139F-8F71-7EA7D0FD1702}"/>
              </a:ext>
            </a:extLst>
          </p:cNvPr>
          <p:cNvSpPr txBox="1"/>
          <p:nvPr/>
        </p:nvSpPr>
        <p:spPr>
          <a:xfrm>
            <a:off x="6810830" y="1680793"/>
            <a:ext cx="1912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bg1"/>
                </a:solidFill>
              </a:rPr>
              <a:t>Jornadas y Rutas</a:t>
            </a:r>
          </a:p>
          <a:p>
            <a:pPr algn="ctr"/>
            <a:r>
              <a:rPr lang="es-MX" sz="1400" b="1" dirty="0">
                <a:solidFill>
                  <a:schemeClr val="bg1"/>
                </a:solidFill>
              </a:rPr>
              <a:t>de Atención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387D90D-37F6-54D0-2C5A-0A4DF7A00B8E}"/>
              </a:ext>
            </a:extLst>
          </p:cNvPr>
          <p:cNvSpPr txBox="1"/>
          <p:nvPr/>
        </p:nvSpPr>
        <p:spPr>
          <a:xfrm>
            <a:off x="9649968" y="1609653"/>
            <a:ext cx="254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</a:rPr>
              <a:t>Promoción y</a:t>
            </a:r>
          </a:p>
          <a:p>
            <a:pPr algn="ctr"/>
            <a:r>
              <a:rPr lang="es-CO" sz="1400" b="1" dirty="0">
                <a:solidFill>
                  <a:schemeClr val="bg1"/>
                </a:solidFill>
              </a:rPr>
              <a:t>Sensibilización </a:t>
            </a:r>
            <a:endParaRPr lang="es-CO" sz="11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9A5EF9A-C5C0-C2B5-D2DD-742DCE726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90284" y="2132873"/>
            <a:ext cx="1261399" cy="10908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EA63CA4-4AAF-0A68-B565-0212D7C8AC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1926" y="2271070"/>
            <a:ext cx="1090351" cy="10908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47F0017-7879-6514-BE65-5A65E2F5C9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5885" y="2132873"/>
            <a:ext cx="696938" cy="1162159"/>
          </a:xfrm>
          <a:prstGeom prst="rect">
            <a:avLst/>
          </a:prstGeom>
        </p:spPr>
      </p:pic>
      <p:sp>
        <p:nvSpPr>
          <p:cNvPr id="20" name="Google Shape;132;p4">
            <a:extLst>
              <a:ext uri="{FF2B5EF4-FFF2-40B4-BE49-F238E27FC236}">
                <a16:creationId xmlns:a16="http://schemas.microsoft.com/office/drawing/2014/main" id="{D13A0D80-3530-0DF8-B11A-F183C2739281}"/>
              </a:ext>
            </a:extLst>
          </p:cNvPr>
          <p:cNvSpPr txBox="1"/>
          <p:nvPr/>
        </p:nvSpPr>
        <p:spPr>
          <a:xfrm>
            <a:off x="3528206" y="3736226"/>
            <a:ext cx="197205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dirty="0">
                <a:solidFill>
                  <a:schemeClr val="bg1"/>
                </a:solidFill>
              </a:rPr>
              <a:t>Llamadas telefónicas y chat institucional para evaluar el estado del estudiante. </a:t>
            </a:r>
            <a:endParaRPr sz="105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32;p4">
            <a:extLst>
              <a:ext uri="{FF2B5EF4-FFF2-40B4-BE49-F238E27FC236}">
                <a16:creationId xmlns:a16="http://schemas.microsoft.com/office/drawing/2014/main" id="{5613F3E5-08A8-A388-27BB-B3123ACE3B48}"/>
              </a:ext>
            </a:extLst>
          </p:cNvPr>
          <p:cNvSpPr txBox="1"/>
          <p:nvPr/>
        </p:nvSpPr>
        <p:spPr>
          <a:xfrm>
            <a:off x="6691740" y="3751575"/>
            <a:ext cx="197205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dirty="0"/>
              <a:t>Grupos focalizados e información sobre rutas de atención y orientación psicosocial.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32;p4">
            <a:extLst>
              <a:ext uri="{FF2B5EF4-FFF2-40B4-BE49-F238E27FC236}">
                <a16:creationId xmlns:a16="http://schemas.microsoft.com/office/drawing/2014/main" id="{3FD9C980-3394-A1C6-C39B-8DCD052FC1EB}"/>
              </a:ext>
            </a:extLst>
          </p:cNvPr>
          <p:cNvSpPr txBox="1"/>
          <p:nvPr/>
        </p:nvSpPr>
        <p:spPr>
          <a:xfrm>
            <a:off x="9787094" y="3751574"/>
            <a:ext cx="197205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dirty="0"/>
              <a:t>Talleres </a:t>
            </a:r>
            <a:r>
              <a:rPr lang="es-MX" sz="1200" dirty="0" err="1"/>
              <a:t>Digi</a:t>
            </a:r>
            <a:r>
              <a:rPr lang="es-MX" sz="1200" dirty="0"/>
              <a:t>+, campañas de salud mental y pautas de crianza familiar. 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0679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268</Words>
  <Application>Microsoft Office PowerPoint</Application>
  <PresentationFormat>Panorámica</PresentationFormat>
  <Paragraphs>43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Anton</vt:lpstr>
      <vt:lpstr>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EDWIN ALBERTO BARRETO PINEDA</dc:creator>
  <cp:lastModifiedBy>Jhon Mauricio Osorio</cp:lastModifiedBy>
  <cp:revision>3</cp:revision>
  <dcterms:created xsi:type="dcterms:W3CDTF">2024-12-06T16:27:12Z</dcterms:created>
  <dcterms:modified xsi:type="dcterms:W3CDTF">2025-01-21T19:50:16Z</dcterms:modified>
</cp:coreProperties>
</file>